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84" r:id="rId2"/>
    <p:sldId id="703" r:id="rId3"/>
    <p:sldId id="852" r:id="rId4"/>
    <p:sldId id="853" r:id="rId5"/>
    <p:sldId id="856" r:id="rId6"/>
    <p:sldId id="855" r:id="rId7"/>
    <p:sldId id="857" r:id="rId8"/>
    <p:sldId id="861" r:id="rId9"/>
    <p:sldId id="859" r:id="rId10"/>
    <p:sldId id="860" r:id="rId11"/>
    <p:sldId id="863" r:id="rId12"/>
    <p:sldId id="858" r:id="rId13"/>
    <p:sldId id="8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BE5116C-ECC2-484F-9754-26F9F3E47305}">
          <p14:sldIdLst>
            <p14:sldId id="284"/>
            <p14:sldId id="703"/>
            <p14:sldId id="852"/>
            <p14:sldId id="853"/>
            <p14:sldId id="856"/>
            <p14:sldId id="855"/>
            <p14:sldId id="857"/>
            <p14:sldId id="861"/>
            <p14:sldId id="859"/>
            <p14:sldId id="860"/>
            <p14:sldId id="863"/>
            <p14:sldId id="858"/>
            <p14:sldId id="862"/>
          </p14:sldIdLst>
        </p14:section>
        <p14:section name="Untitled Section" id="{70328101-AA8A-49AC-A616-958D27A28BF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0033CC"/>
    <a:srgbClr val="4F81BD"/>
    <a:srgbClr val="7099CA"/>
    <a:srgbClr val="535353"/>
    <a:srgbClr val="F4F7FB"/>
    <a:srgbClr val="355E8F"/>
    <a:srgbClr val="2A4A70"/>
    <a:srgbClr val="4072AE"/>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4599F94E-CEE6-441E-89CC-EB005ECD8F06}">
      <a14:m xmlns:a14="http://schemas.microsoft.com/office/drawing/2010/main">
        <m:mathPr xmlns:m="http://schemas.openxmlformats.org/officeDocument/2006/math"/>
      </a14:m>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44" autoAdjust="0"/>
    <p:restoredTop sz="93475" autoAdjust="0"/>
  </p:normalViewPr>
  <p:slideViewPr>
    <p:cSldViewPr>
      <p:cViewPr varScale="1">
        <p:scale>
          <a:sx n="122" d="100"/>
          <a:sy n="122" d="100"/>
        </p:scale>
        <p:origin x="1496" y="20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gradFill rotWithShape="1">
          <a:gsLst>
            <a:gs pos="0">
              <a:srgbClr val="00B0F0"/>
            </a:gs>
            <a:gs pos="100000">
              <a:schemeClr val="bg2">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717A9-843A-4B41-867A-689D67A82FCD}" type="datetimeFigureOut">
              <a:rPr lang="en-US" smtClean="0"/>
              <a:t>3/12/20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B35503-BF73-4D73-8001-C2E5499C658A}" type="slidenum">
              <a:rPr lang="en-US" smtClean="0"/>
              <a:t>‹#›</a:t>
            </a:fld>
            <a:endParaRPr lang="en-US" dirty="0"/>
          </a:p>
        </p:txBody>
      </p:sp>
    </p:spTree>
    <p:extLst>
      <p:ext uri="{BB962C8B-B14F-4D97-AF65-F5344CB8AC3E}">
        <p14:creationId xmlns:p14="http://schemas.microsoft.com/office/powerpoint/2010/main" val="875513713"/>
      </p:ext>
    </p:extLst>
  </p:cSld>
  <p:clrMap bg1="dk1" tx1="lt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1</a:t>
            </a:fld>
            <a:endParaRPr lang="en-US" dirty="0"/>
          </a:p>
        </p:txBody>
      </p:sp>
    </p:spTree>
    <p:extLst>
      <p:ext uri="{BB962C8B-B14F-4D97-AF65-F5344CB8AC3E}">
        <p14:creationId xmlns:p14="http://schemas.microsoft.com/office/powerpoint/2010/main" val="2688765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10</a:t>
            </a:fld>
            <a:endParaRPr lang="en-US" dirty="0"/>
          </a:p>
        </p:txBody>
      </p:sp>
    </p:spTree>
    <p:extLst>
      <p:ext uri="{BB962C8B-B14F-4D97-AF65-F5344CB8AC3E}">
        <p14:creationId xmlns:p14="http://schemas.microsoft.com/office/powerpoint/2010/main" val="1791557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11</a:t>
            </a:fld>
            <a:endParaRPr lang="en-US" dirty="0"/>
          </a:p>
        </p:txBody>
      </p:sp>
    </p:spTree>
    <p:extLst>
      <p:ext uri="{BB962C8B-B14F-4D97-AF65-F5344CB8AC3E}">
        <p14:creationId xmlns:p14="http://schemas.microsoft.com/office/powerpoint/2010/main" val="743672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12</a:t>
            </a:fld>
            <a:endParaRPr lang="en-US" dirty="0"/>
          </a:p>
        </p:txBody>
      </p:sp>
    </p:spTree>
    <p:extLst>
      <p:ext uri="{BB962C8B-B14F-4D97-AF65-F5344CB8AC3E}">
        <p14:creationId xmlns:p14="http://schemas.microsoft.com/office/powerpoint/2010/main" val="2022119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13</a:t>
            </a:fld>
            <a:endParaRPr lang="en-US" dirty="0"/>
          </a:p>
        </p:txBody>
      </p:sp>
    </p:spTree>
    <p:extLst>
      <p:ext uri="{BB962C8B-B14F-4D97-AF65-F5344CB8AC3E}">
        <p14:creationId xmlns:p14="http://schemas.microsoft.com/office/powerpoint/2010/main" val="167066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2</a:t>
            </a:fld>
            <a:endParaRPr lang="en-US" dirty="0"/>
          </a:p>
        </p:txBody>
      </p:sp>
    </p:spTree>
    <p:extLst>
      <p:ext uri="{BB962C8B-B14F-4D97-AF65-F5344CB8AC3E}">
        <p14:creationId xmlns:p14="http://schemas.microsoft.com/office/powerpoint/2010/main" val="178260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3</a:t>
            </a:fld>
            <a:endParaRPr lang="en-US" dirty="0"/>
          </a:p>
        </p:txBody>
      </p:sp>
    </p:spTree>
    <p:extLst>
      <p:ext uri="{BB962C8B-B14F-4D97-AF65-F5344CB8AC3E}">
        <p14:creationId xmlns:p14="http://schemas.microsoft.com/office/powerpoint/2010/main" val="131574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4</a:t>
            </a:fld>
            <a:endParaRPr lang="en-US" dirty="0"/>
          </a:p>
        </p:txBody>
      </p:sp>
    </p:spTree>
    <p:extLst>
      <p:ext uri="{BB962C8B-B14F-4D97-AF65-F5344CB8AC3E}">
        <p14:creationId xmlns:p14="http://schemas.microsoft.com/office/powerpoint/2010/main" val="181006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5</a:t>
            </a:fld>
            <a:endParaRPr lang="en-US" dirty="0"/>
          </a:p>
        </p:txBody>
      </p:sp>
    </p:spTree>
    <p:extLst>
      <p:ext uri="{BB962C8B-B14F-4D97-AF65-F5344CB8AC3E}">
        <p14:creationId xmlns:p14="http://schemas.microsoft.com/office/powerpoint/2010/main" val="21137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6</a:t>
            </a:fld>
            <a:endParaRPr lang="en-US" dirty="0"/>
          </a:p>
        </p:txBody>
      </p:sp>
    </p:spTree>
    <p:extLst>
      <p:ext uri="{BB962C8B-B14F-4D97-AF65-F5344CB8AC3E}">
        <p14:creationId xmlns:p14="http://schemas.microsoft.com/office/powerpoint/2010/main" val="104826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7</a:t>
            </a:fld>
            <a:endParaRPr lang="en-US" dirty="0"/>
          </a:p>
        </p:txBody>
      </p:sp>
    </p:spTree>
    <p:extLst>
      <p:ext uri="{BB962C8B-B14F-4D97-AF65-F5344CB8AC3E}">
        <p14:creationId xmlns:p14="http://schemas.microsoft.com/office/powerpoint/2010/main" val="23881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8</a:t>
            </a:fld>
            <a:endParaRPr lang="en-US" dirty="0"/>
          </a:p>
        </p:txBody>
      </p:sp>
    </p:spTree>
    <p:extLst>
      <p:ext uri="{BB962C8B-B14F-4D97-AF65-F5344CB8AC3E}">
        <p14:creationId xmlns:p14="http://schemas.microsoft.com/office/powerpoint/2010/main" val="186428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B35503-BF73-4D73-8001-C2E5499C658A}" type="slidenum">
              <a:rPr lang="en-US" smtClean="0"/>
              <a:t>9</a:t>
            </a:fld>
            <a:endParaRPr lang="en-US" dirty="0"/>
          </a:p>
        </p:txBody>
      </p:sp>
    </p:spTree>
    <p:extLst>
      <p:ext uri="{BB962C8B-B14F-4D97-AF65-F5344CB8AC3E}">
        <p14:creationId xmlns:p14="http://schemas.microsoft.com/office/powerpoint/2010/main" val="1179873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A90187-1CCF-4FCD-9CBC-11A557DEAEE1}"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165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4A58E8-D4FA-423E-881E-BA32EB7A8533}"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9067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48BEE0-3AD9-4192-A681-FC77C47CF20A}"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255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24141B-795E-4D57-9CD4-8C770378E8D1}"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2" name="Right Triangle 11">
            <a:extLst>
              <a:ext uri="{FF2B5EF4-FFF2-40B4-BE49-F238E27FC236}">
                <a16:creationId xmlns:a16="http://schemas.microsoft.com/office/drawing/2014/main" id="{0CD2DBBC-8E0E-46B9-B7D6-5F800ED14032}"/>
              </a:ext>
            </a:extLst>
          </p:cNvPr>
          <p:cNvSpPr/>
          <p:nvPr userDrawn="1"/>
        </p:nvSpPr>
        <p:spPr>
          <a:xfrm flipH="1">
            <a:off x="8153397" y="6156325"/>
            <a:ext cx="990604" cy="70167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sp>
        <p:nvSpPr>
          <p:cNvPr id="13" name="Right Triangle 12">
            <a:extLst>
              <a:ext uri="{FF2B5EF4-FFF2-40B4-BE49-F238E27FC236}">
                <a16:creationId xmlns:a16="http://schemas.microsoft.com/office/drawing/2014/main" id="{59D0E11C-2ADE-4925-9177-AC33D97599D3}"/>
              </a:ext>
            </a:extLst>
          </p:cNvPr>
          <p:cNvSpPr/>
          <p:nvPr userDrawn="1"/>
        </p:nvSpPr>
        <p:spPr>
          <a:xfrm rot="10800000" flipH="1">
            <a:off x="1" y="0"/>
            <a:ext cx="990604" cy="701675"/>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sp>
        <p:nvSpPr>
          <p:cNvPr id="6" name="Slide Number Placeholder 5"/>
          <p:cNvSpPr>
            <a:spLocks noGrp="1"/>
          </p:cNvSpPr>
          <p:nvPr>
            <p:ph type="sldNum" sz="quarter" idx="12"/>
          </p:nvPr>
        </p:nvSpPr>
        <p:spPr>
          <a:xfrm>
            <a:off x="6920552" y="6443971"/>
            <a:ext cx="2133600" cy="365125"/>
          </a:xfrm>
        </p:spPr>
        <p:txBody>
          <a:bodyPr/>
          <a:lstStyle>
            <a:lvl1pPr>
              <a:defRPr>
                <a:solidFill>
                  <a:schemeClr val="bg1"/>
                </a:solidFill>
              </a:defRPr>
            </a:lvl1pPr>
          </a:lstStyle>
          <a:p>
            <a:fld id="{FD467866-7D52-4EF4-8FFB-3DF23ED28A78}" type="slidenum">
              <a:rPr lang="en-US" smtClean="0"/>
              <a:pPr/>
              <a:t>‹#›</a:t>
            </a:fld>
            <a:endParaRPr lang="en-US" dirty="0"/>
          </a:p>
        </p:txBody>
      </p:sp>
    </p:spTree>
    <p:extLst>
      <p:ext uri="{BB962C8B-B14F-4D97-AF65-F5344CB8AC3E}">
        <p14:creationId xmlns:p14="http://schemas.microsoft.com/office/powerpoint/2010/main" val="400563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AA9C5-E0AD-4E3D-94F1-95DE4C502CE5}"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79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FF809-0DA7-4D65-BD95-D2F265F73789}" type="datetime1">
              <a:rPr lang="en-US" smtClean="0">
                <a:solidFill>
                  <a:prstClr val="black">
                    <a:tint val="75000"/>
                  </a:prstClr>
                </a:solidFill>
              </a:rPr>
              <a:t>3/12/20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86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4F8B10-A634-458F-B5BB-E8B114EBC6B7}" type="datetime1">
              <a:rPr lang="en-US" smtClean="0">
                <a:solidFill>
                  <a:prstClr val="black">
                    <a:tint val="75000"/>
                  </a:prstClr>
                </a:solidFill>
              </a:rPr>
              <a:t>3/12/20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43184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820DD9-9FBD-4237-A5B7-49EE45D2433D}" type="datetime1">
              <a:rPr lang="en-US" smtClean="0">
                <a:solidFill>
                  <a:prstClr val="black">
                    <a:tint val="75000"/>
                  </a:prstClr>
                </a:solidFill>
              </a:rPr>
              <a:t>3/12/20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94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2DC52-D7DF-495D-B5B6-5D40280A9EE9}" type="datetime1">
              <a:rPr lang="en-US" smtClean="0">
                <a:solidFill>
                  <a:prstClr val="black">
                    <a:tint val="75000"/>
                  </a:prstClr>
                </a:solidFill>
              </a:rPr>
              <a:t>3/12/20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4981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D88E19-5FC3-4945-B5A0-6C0954FF9045}" type="datetime1">
              <a:rPr lang="en-US" smtClean="0">
                <a:solidFill>
                  <a:prstClr val="black">
                    <a:tint val="75000"/>
                  </a:prstClr>
                </a:solidFill>
              </a:rPr>
              <a:t>3/12/20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137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859282-71C7-4628-9EB2-6761676C28F3}" type="datetime1">
              <a:rPr lang="en-US" smtClean="0">
                <a:solidFill>
                  <a:prstClr val="black">
                    <a:tint val="75000"/>
                  </a:prstClr>
                </a:solidFill>
              </a:rPr>
              <a:t>3/12/20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7823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072BC-402C-4487-8512-894C0D0004DD}" type="datetime1">
              <a:rPr lang="en-US" smtClean="0">
                <a:solidFill>
                  <a:prstClr val="black">
                    <a:tint val="75000"/>
                  </a:prstClr>
                </a:solidFill>
              </a:rPr>
              <a:t>3/12/20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67866-7D52-4EF4-8FFB-3DF23ED28A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5910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DC05F3E-9E57-49A8-863B-BEBB25AAAE31}"/>
              </a:ext>
            </a:extLst>
          </p:cNvPr>
          <p:cNvSpPr/>
          <p:nvPr/>
        </p:nvSpPr>
        <p:spPr>
          <a:xfrm>
            <a:off x="0" y="4344683"/>
            <a:ext cx="9144000" cy="7753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cxnSp>
        <p:nvCxnSpPr>
          <p:cNvPr id="16" name="Straight Connector 15">
            <a:extLst>
              <a:ext uri="{FF2B5EF4-FFF2-40B4-BE49-F238E27FC236}">
                <a16:creationId xmlns:a16="http://schemas.microsoft.com/office/drawing/2014/main" id="{D9DD6B75-5E8A-418C-944D-A59F4AB206AE}"/>
              </a:ext>
            </a:extLst>
          </p:cNvPr>
          <p:cNvCxnSpPr/>
          <p:nvPr/>
        </p:nvCxnSpPr>
        <p:spPr>
          <a:xfrm>
            <a:off x="643467" y="2154699"/>
            <a:ext cx="7857066" cy="0"/>
          </a:xfrm>
          <a:prstGeom prst="line">
            <a:avLst/>
          </a:prstGeom>
          <a:ln w="12700">
            <a:gradFill flip="none" rotWithShape="1">
              <a:gsLst>
                <a:gs pos="0">
                  <a:schemeClr val="bg1"/>
                </a:gs>
                <a:gs pos="15000">
                  <a:schemeClr val="tx1">
                    <a:lumMod val="75000"/>
                    <a:lumOff val="25000"/>
                  </a:schemeClr>
                </a:gs>
                <a:gs pos="85000">
                  <a:schemeClr val="tx1">
                    <a:lumMod val="75000"/>
                    <a:lumOff val="2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AA8FFBD-8F59-45E4-A951-3BDF390EFE28}"/>
              </a:ext>
            </a:extLst>
          </p:cNvPr>
          <p:cNvSpPr/>
          <p:nvPr/>
        </p:nvSpPr>
        <p:spPr>
          <a:xfrm>
            <a:off x="2349344" y="1383414"/>
            <a:ext cx="4445319" cy="769441"/>
          </a:xfrm>
          <a:prstGeom prst="rect">
            <a:avLst/>
          </a:prstGeom>
        </p:spPr>
        <p:txBody>
          <a:bodyPr wrap="none">
            <a:spAutoFit/>
          </a:bodyPr>
          <a:lstStyle/>
          <a:p>
            <a:pPr algn="ctr"/>
            <a:r>
              <a:rPr lang="en-US" sz="4400" b="1" spc="300" dirty="0">
                <a:latin typeface="Bold sand ms"/>
                <a:cs typeface="Mongolian Baiti" panose="03000500000000000000" pitchFamily="66" charset="0"/>
              </a:rPr>
              <a:t>SOA Exam FM</a:t>
            </a:r>
            <a:endParaRPr lang="mk-MK" sz="4400" b="1" spc="300" dirty="0">
              <a:latin typeface="Bold sand ms"/>
              <a:cs typeface="Mongolian Baiti" panose="03000500000000000000" pitchFamily="66" charset="0"/>
            </a:endParaRPr>
          </a:p>
        </p:txBody>
      </p:sp>
      <p:sp>
        <p:nvSpPr>
          <p:cNvPr id="20" name="Rectangle 19">
            <a:extLst>
              <a:ext uri="{FF2B5EF4-FFF2-40B4-BE49-F238E27FC236}">
                <a16:creationId xmlns:a16="http://schemas.microsoft.com/office/drawing/2014/main" id="{3A4C1F0D-0DDC-4F66-A892-952589DE9CD9}"/>
              </a:ext>
            </a:extLst>
          </p:cNvPr>
          <p:cNvSpPr/>
          <p:nvPr/>
        </p:nvSpPr>
        <p:spPr>
          <a:xfrm>
            <a:off x="643469" y="2161529"/>
            <a:ext cx="7857064" cy="954107"/>
          </a:xfrm>
          <a:prstGeom prst="rect">
            <a:avLst/>
          </a:prstGeom>
        </p:spPr>
        <p:txBody>
          <a:bodyPr wrap="square">
            <a:spAutoFit/>
          </a:bodyPr>
          <a:lstStyle/>
          <a:p>
            <a:pPr algn="ctr"/>
            <a:r>
              <a:rPr lang="en-US" sz="2800" dirty="0">
                <a:latin typeface="Bold sand ms"/>
                <a:cs typeface="Calibri Light" panose="020F0302020204030204" pitchFamily="34" charset="0"/>
              </a:rPr>
              <a:t>Module 3 – Section 7</a:t>
            </a:r>
            <a:endParaRPr lang="mk-MK" sz="2800" dirty="0">
              <a:latin typeface="Bold sand ms"/>
              <a:cs typeface="Calibri Light" panose="020F0302020204030204" pitchFamily="34" charset="0"/>
            </a:endParaRPr>
          </a:p>
          <a:p>
            <a:pPr algn="ctr"/>
            <a:endParaRPr lang="mk-MK" sz="2800" dirty="0">
              <a:latin typeface="Bold sand ms"/>
              <a:cs typeface="Calibri Light" panose="020F0302020204030204" pitchFamily="34" charset="0"/>
            </a:endParaRPr>
          </a:p>
        </p:txBody>
      </p:sp>
      <p:cxnSp>
        <p:nvCxnSpPr>
          <p:cNvPr id="22" name="Straight Connector 21">
            <a:extLst>
              <a:ext uri="{FF2B5EF4-FFF2-40B4-BE49-F238E27FC236}">
                <a16:creationId xmlns:a16="http://schemas.microsoft.com/office/drawing/2014/main" id="{B97156F5-7FA1-4E55-B8F7-3EF8D2C43323}"/>
              </a:ext>
            </a:extLst>
          </p:cNvPr>
          <p:cNvCxnSpPr/>
          <p:nvPr/>
        </p:nvCxnSpPr>
        <p:spPr>
          <a:xfrm>
            <a:off x="643467" y="2684749"/>
            <a:ext cx="7857066" cy="0"/>
          </a:xfrm>
          <a:prstGeom prst="line">
            <a:avLst/>
          </a:prstGeom>
          <a:ln w="12700">
            <a:gradFill flip="none" rotWithShape="1">
              <a:gsLst>
                <a:gs pos="0">
                  <a:schemeClr val="bg1"/>
                </a:gs>
                <a:gs pos="15000">
                  <a:schemeClr val="tx1">
                    <a:lumMod val="75000"/>
                    <a:lumOff val="25000"/>
                  </a:schemeClr>
                </a:gs>
                <a:gs pos="85000">
                  <a:schemeClr val="tx1">
                    <a:lumMod val="75000"/>
                    <a:lumOff val="2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FB7C72F6-BD2D-423F-BC67-66618F619D7B}"/>
              </a:ext>
            </a:extLst>
          </p:cNvPr>
          <p:cNvSpPr/>
          <p:nvPr/>
        </p:nvSpPr>
        <p:spPr>
          <a:xfrm>
            <a:off x="0" y="4411990"/>
            <a:ext cx="9144000" cy="643533"/>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sp>
        <p:nvSpPr>
          <p:cNvPr id="23" name="Rectangle 22">
            <a:extLst>
              <a:ext uri="{FF2B5EF4-FFF2-40B4-BE49-F238E27FC236}">
                <a16:creationId xmlns:a16="http://schemas.microsoft.com/office/drawing/2014/main" id="{204938B3-7A68-4666-A8FA-CA571DB57FCC}"/>
              </a:ext>
            </a:extLst>
          </p:cNvPr>
          <p:cNvSpPr/>
          <p:nvPr/>
        </p:nvSpPr>
        <p:spPr>
          <a:xfrm>
            <a:off x="0" y="4409192"/>
            <a:ext cx="9144000" cy="646331"/>
          </a:xfrm>
          <a:prstGeom prst="rect">
            <a:avLst/>
          </a:prstGeom>
        </p:spPr>
        <p:txBody>
          <a:bodyPr wrap="square">
            <a:spAutoFit/>
          </a:bodyPr>
          <a:lstStyle/>
          <a:p>
            <a:pPr algn="ctr"/>
            <a:r>
              <a:rPr lang="en-US" sz="3600" b="1" dirty="0">
                <a:solidFill>
                  <a:schemeClr val="bg1"/>
                </a:solidFill>
                <a:latin typeface="Bold sand ms"/>
                <a:cs typeface="Mongolian Baiti" panose="03000500000000000000" pitchFamily="66" charset="0"/>
              </a:rPr>
              <a:t>Callable Bonds</a:t>
            </a:r>
            <a:endParaRPr lang="mk-MK" sz="3600" dirty="0">
              <a:solidFill>
                <a:schemeClr val="bg1"/>
              </a:solidFill>
              <a:latin typeface="Bold sand ms"/>
              <a:cs typeface="Mongolian Baiti" panose="03000500000000000000" pitchFamily="66" charset="0"/>
            </a:endParaRPr>
          </a:p>
        </p:txBody>
      </p:sp>
    </p:spTree>
    <p:extLst>
      <p:ext uri="{BB962C8B-B14F-4D97-AF65-F5344CB8AC3E}">
        <p14:creationId xmlns:p14="http://schemas.microsoft.com/office/powerpoint/2010/main" val="396069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AutoNum type="arabicPeriod"/>
            </a:pPr>
            <a:r>
              <a:rPr lang="en-US" sz="2200" dirty="0">
                <a:latin typeface="Bold sand ms"/>
              </a:rPr>
              <a:t>Determine the maximum price that can be paid for the bond in order to guarantee a certain yield rate.</a:t>
            </a:r>
            <a:br>
              <a:rPr lang="en-US" sz="2200" dirty="0">
                <a:latin typeface="Bold sand ms"/>
              </a:rPr>
            </a:br>
            <a:br>
              <a:rPr lang="en-US" sz="2200" dirty="0">
                <a:latin typeface="Bold sand ms"/>
              </a:rPr>
            </a:br>
            <a:r>
              <a:rPr lang="en-US" sz="2200" dirty="0">
                <a:latin typeface="Bold sand ms"/>
              </a:rPr>
              <a:t>Populate the following two-column table.</a:t>
            </a: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r>
              <a:rPr lang="en-US" sz="2200" dirty="0">
                <a:latin typeface="Bold sand ms"/>
              </a:rPr>
              <a:t>Choose the </a:t>
            </a:r>
            <a:r>
              <a:rPr lang="en-US" sz="2200" i="1" dirty="0">
                <a:latin typeface="Bold sand ms"/>
              </a:rPr>
              <a:t>lowest </a:t>
            </a:r>
            <a:r>
              <a:rPr lang="en-US" sz="2200" dirty="0">
                <a:latin typeface="Bold sand ms"/>
              </a:rPr>
              <a:t>price in the table.</a:t>
            </a:r>
            <a:br>
              <a:rPr lang="en-US" sz="2200" dirty="0">
                <a:latin typeface="Bold sand ms"/>
              </a:rPr>
            </a:br>
            <a:br>
              <a:rPr lang="en-US" sz="2200" dirty="0">
                <a:latin typeface="Bold sand ms"/>
              </a:rPr>
            </a:br>
            <a:r>
              <a:rPr lang="en-US" sz="2200" dirty="0">
                <a:latin typeface="Bold sand ms"/>
              </a:rPr>
              <a:t> </a:t>
            </a:r>
            <a:br>
              <a:rPr lang="en-US" sz="2200" dirty="0">
                <a:latin typeface="Bold sand ms"/>
              </a:rPr>
            </a:br>
            <a:endParaRPr lang="en-US" sz="2200" dirty="0">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093606700"/>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extLst>
                        <a:ext uri="{9D8B030D-6E8A-4147-A177-3AD203B41FA5}">
                          <a16:colId xmlns:a16="http://schemas.microsoft.com/office/drawing/2014/main" val="20000"/>
                        </a:ext>
                      </a:extLst>
                    </a:gridCol>
                    <a:gridCol w="4132555">
                      <a:extLst>
                        <a:ext uri="{9D8B030D-6E8A-4147-A177-3AD203B41FA5}">
                          <a16:colId xmlns:a16="http://schemas.microsoft.com/office/drawing/2014/main" val="20001"/>
                        </a:ext>
                      </a:extLst>
                    </a:gridCol>
                  </a:tblGrid>
                  <a:tr h="638174">
                    <a:tc>
                      <a:txBody>
                        <a:bodyPr/>
                        <a:lstStyle/>
                        <a:p>
                          <a:pPr algn="ctr"/>
                          <a:r>
                            <a:rPr lang="en-US" dirty="0"/>
                            <a:t>Time at which bond is called</a:t>
                          </a:r>
                        </a:p>
                        <a:p>
                          <a:pPr/>
                          <a14:m>
                            <m:oMathPara xmlns:m="http://schemas.openxmlformats.org/officeDocument/2006/math">
                              <m:oMathParaPr>
                                <m:jc m:val="centerGroup"/>
                              </m:oMathParaPr>
                              <m:oMath xmlns:m="http://schemas.openxmlformats.org/officeDocument/2006/math">
                                <m:r>
                                  <a:rPr lang="en-US" b="1" i="1" smtClean="0">
                                    <a:latin typeface="Cambria Math" charset="0"/>
                                  </a:rPr>
                                  <m:t>𝒏</m:t>
                                </m:r>
                              </m:oMath>
                            </m:oMathPara>
                          </a14:m>
                          <a:endParaRPr lang="en-US" dirty="0"/>
                        </a:p>
                      </a:txBody>
                      <a:tcPr/>
                    </a:tc>
                    <a:tc>
                      <a:txBody>
                        <a:bodyPr/>
                        <a:lstStyle/>
                        <a:p>
                          <a:pPr algn="ctr"/>
                          <a:r>
                            <a:rPr lang="en-US" dirty="0"/>
                            <a:t>Price in order to receive desired yield rate</a:t>
                          </a:r>
                        </a:p>
                        <a:p>
                          <a:pPr/>
                          <a14:m>
                            <m:oMathPara xmlns:m="http://schemas.openxmlformats.org/officeDocument/2006/math">
                              <m:oMathParaPr>
                                <m:jc m:val="centerGroup"/>
                              </m:oMathParaPr>
                              <m:oMath xmlns:m="http://schemas.openxmlformats.org/officeDocument/2006/math">
                                <m:r>
                                  <a:rPr lang="en-US" b="1" i="1" smtClean="0">
                                    <a:latin typeface="Cambria Math" charset="0"/>
                                  </a:rPr>
                                  <m:t>𝑷</m:t>
                                </m:r>
                                <m:r>
                                  <a:rPr lang="en-US" b="1" i="1" smtClean="0">
                                    <a:latin typeface="Cambria Math" charset="0"/>
                                  </a:rPr>
                                  <m:t>(</m:t>
                                </m:r>
                                <m:r>
                                  <a:rPr lang="en-US" b="1" i="1" smtClean="0">
                                    <a:latin typeface="Cambria Math" charset="0"/>
                                  </a:rPr>
                                  <m:t>𝒊</m:t>
                                </m:r>
                                <m:r>
                                  <a:rPr lang="en-US" b="1" i="1" smtClean="0">
                                    <a:latin typeface="Cambria Math" charset="0"/>
                                  </a:rPr>
                                  <m:t>)</m:t>
                                </m:r>
                              </m:oMath>
                            </m:oMathPara>
                          </a14:m>
                          <a:endParaRPr lang="en-US" dirty="0"/>
                        </a:p>
                      </a:txBody>
                      <a:tcPr/>
                    </a:tc>
                    <a:extLst>
                      <a:ext uri="{0D108BD9-81ED-4DB2-BD59-A6C34878D82A}">
                        <a16:rowId xmlns:a16="http://schemas.microsoft.com/office/drawing/2014/main" val="10000"/>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6610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093606700"/>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gridCol w="4132555"/>
                  </a:tblGrid>
                  <a:tr h="640080">
                    <a:tc>
                      <a:txBody>
                        <a:bodyPr/>
                        <a:lstStyle/>
                        <a:p>
                          <a:endParaRPr lang="en-US"/>
                        </a:p>
                      </a:txBody>
                      <a:tcPr>
                        <a:blipFill rotWithShape="0">
                          <a:blip r:embed="rId3"/>
                          <a:stretch>
                            <a:fillRect l="-147" t="-4762" r="-100442" b="-231429"/>
                          </a:stretch>
                        </a:blipFill>
                      </a:tcPr>
                    </a:tc>
                    <a:tc>
                      <a:txBody>
                        <a:bodyPr/>
                        <a:lstStyle/>
                        <a:p>
                          <a:endParaRPr lang="en-US"/>
                        </a:p>
                      </a:txBody>
                      <a:tcPr>
                        <a:blipFill rotWithShape="0">
                          <a:blip r:embed="rId3"/>
                          <a:stretch>
                            <a:fillRect l="-100295" t="-4762" r="-590" b="-231429"/>
                          </a:stretch>
                        </a:blipFill>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dirty="0"/>
                        </a:p>
                      </a:txBody>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1281415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Font typeface="+mj-lt"/>
              <a:buAutoNum type="arabicPeriod" startAt="2"/>
            </a:pPr>
            <a:r>
              <a:rPr lang="en-US" sz="2200" dirty="0">
                <a:latin typeface="Bold sand ms"/>
              </a:rPr>
              <a:t>Determine the minimum yield rate for a bond that was bought at a certain price. </a:t>
            </a:r>
            <a:br>
              <a:rPr lang="en-US" sz="2200" dirty="0">
                <a:latin typeface="Bold sand ms"/>
              </a:rPr>
            </a:b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p:spTree>
    <p:extLst>
      <p:ext uri="{BB962C8B-B14F-4D97-AF65-F5344CB8AC3E}">
        <p14:creationId xmlns:p14="http://schemas.microsoft.com/office/powerpoint/2010/main" val="742278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Font typeface="+mj-lt"/>
              <a:buAutoNum type="arabicPeriod" startAt="2"/>
            </a:pPr>
            <a:r>
              <a:rPr lang="en-US" sz="2200" dirty="0">
                <a:latin typeface="Bold sand ms"/>
              </a:rPr>
              <a:t>Determine the minimum yield rate for a bond that was bought at a certain price. </a:t>
            </a:r>
            <a:br>
              <a:rPr lang="en-US" sz="2200" dirty="0">
                <a:latin typeface="Bold sand ms"/>
              </a:rPr>
            </a:br>
            <a:br>
              <a:rPr lang="en-US" sz="2200" dirty="0">
                <a:latin typeface="Bold sand ms"/>
              </a:rPr>
            </a:br>
            <a:r>
              <a:rPr lang="en-US" sz="2200" dirty="0">
                <a:latin typeface="Bold sand ms"/>
              </a:rPr>
              <a:t>Populate the following two-column table.</a:t>
            </a: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mc:AlternateContent xmlns:mc="http://schemas.openxmlformats.org/markup-compatibility/2006" xmlns:a14="http://schemas.microsoft.com/office/drawing/2010/main">
        <mc:Choice Requires="a14">
          <p:graphicFrame>
            <p:nvGraphicFramePr>
              <p:cNvPr id="14" name="Table 13"/>
              <p:cNvGraphicFramePr>
                <a:graphicFrameLocks noGrp="1"/>
              </p:cNvGraphicFramePr>
              <p:nvPr>
                <p:extLst>
                  <p:ext uri="{D42A27DB-BD31-4B8C-83A1-F6EECF244321}">
                    <p14:modId xmlns:p14="http://schemas.microsoft.com/office/powerpoint/2010/main" val="1489743378"/>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extLst>
                        <a:ext uri="{9D8B030D-6E8A-4147-A177-3AD203B41FA5}">
                          <a16:colId xmlns:a16="http://schemas.microsoft.com/office/drawing/2014/main" val="20000"/>
                        </a:ext>
                      </a:extLst>
                    </a:gridCol>
                    <a:gridCol w="4132555">
                      <a:extLst>
                        <a:ext uri="{9D8B030D-6E8A-4147-A177-3AD203B41FA5}">
                          <a16:colId xmlns:a16="http://schemas.microsoft.com/office/drawing/2014/main" val="20001"/>
                        </a:ext>
                      </a:extLst>
                    </a:gridCol>
                  </a:tblGrid>
                  <a:tr h="638174">
                    <a:tc>
                      <a:txBody>
                        <a:bodyPr/>
                        <a:lstStyle/>
                        <a:p>
                          <a:pPr algn="ctr"/>
                          <a:r>
                            <a:rPr lang="en-US" dirty="0"/>
                            <a:t>Time at which bond is called</a:t>
                          </a:r>
                        </a:p>
                        <a:p>
                          <a:pPr/>
                          <a14:m>
                            <m:oMathPara xmlns:m="http://schemas.openxmlformats.org/officeDocument/2006/math">
                              <m:oMathParaPr>
                                <m:jc m:val="centerGroup"/>
                              </m:oMathParaPr>
                              <m:oMath xmlns:m="http://schemas.openxmlformats.org/officeDocument/2006/math">
                                <m:r>
                                  <a:rPr lang="en-US" b="1" i="1" smtClean="0">
                                    <a:latin typeface="Cambria Math" charset="0"/>
                                  </a:rPr>
                                  <m:t>𝒏</m:t>
                                </m:r>
                              </m:oMath>
                            </m:oMathPara>
                          </a14:m>
                          <a:endParaRPr lang="en-US" dirty="0"/>
                        </a:p>
                      </a:txBody>
                      <a:tcPr/>
                    </a:tc>
                    <a:tc>
                      <a:txBody>
                        <a:bodyPr/>
                        <a:lstStyle/>
                        <a:p>
                          <a:pPr algn="ctr"/>
                          <a:r>
                            <a:rPr lang="en-US" dirty="0"/>
                            <a:t>Yield</a:t>
                          </a:r>
                          <a:r>
                            <a:rPr lang="en-US" baseline="0" dirty="0"/>
                            <a:t> rate that produces the given p</a:t>
                          </a:r>
                          <a:r>
                            <a:rPr lang="en-US" dirty="0"/>
                            <a:t>rice</a:t>
                          </a:r>
                          <a:r>
                            <a:rPr lang="en-US" baseline="0" dirty="0"/>
                            <a:t> </a:t>
                          </a:r>
                          <a:br>
                            <a:rPr lang="en-US" baseline="0" dirty="0"/>
                          </a:br>
                          <a14:m>
                            <m:oMathPara xmlns:m="http://schemas.openxmlformats.org/officeDocument/2006/math">
                              <m:oMathParaPr>
                                <m:jc m:val="centerGroup"/>
                              </m:oMathParaPr>
                              <m:oMath xmlns:m="http://schemas.openxmlformats.org/officeDocument/2006/math">
                                <m:r>
                                  <a:rPr lang="en-US" b="1" i="1" smtClean="0">
                                    <a:latin typeface="Cambria Math" charset="0"/>
                                  </a:rPr>
                                  <m:t>𝒊</m:t>
                                </m:r>
                              </m:oMath>
                            </m:oMathPara>
                          </a14:m>
                          <a:endParaRPr lang="en-US" dirty="0"/>
                        </a:p>
                      </a:txBody>
                      <a:tcPr/>
                    </a:tc>
                    <a:extLst>
                      <a:ext uri="{0D108BD9-81ED-4DB2-BD59-A6C34878D82A}">
                        <a16:rowId xmlns:a16="http://schemas.microsoft.com/office/drawing/2014/main" val="10000"/>
                      </a:ext>
                    </a:extLst>
                  </a:tr>
                  <a:tr h="366107">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6610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mc:Choice>
        <mc:Fallback xmlns="">
          <p:graphicFrame>
            <p:nvGraphicFramePr>
              <p:cNvPr id="14" name="Table 13"/>
              <p:cNvGraphicFramePr>
                <a:graphicFrameLocks noGrp="1"/>
              </p:cNvGraphicFramePr>
              <p:nvPr>
                <p:extLst>
                  <p:ext uri="{D42A27DB-BD31-4B8C-83A1-F6EECF244321}">
                    <p14:modId xmlns:p14="http://schemas.microsoft.com/office/powerpoint/2010/main" val="1489743378"/>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gridCol w="4132555"/>
                  </a:tblGrid>
                  <a:tr h="640080">
                    <a:tc>
                      <a:txBody>
                        <a:bodyPr/>
                        <a:lstStyle/>
                        <a:p>
                          <a:endParaRPr lang="en-US"/>
                        </a:p>
                      </a:txBody>
                      <a:tcPr>
                        <a:blipFill rotWithShape="0">
                          <a:blip r:embed="rId3"/>
                          <a:stretch>
                            <a:fillRect l="-147" t="-4762" r="-100442" b="-231429"/>
                          </a:stretch>
                        </a:blipFill>
                      </a:tcPr>
                    </a:tc>
                    <a:tc>
                      <a:txBody>
                        <a:bodyPr/>
                        <a:lstStyle/>
                        <a:p>
                          <a:endParaRPr lang="en-US"/>
                        </a:p>
                      </a:txBody>
                      <a:tcPr>
                        <a:blipFill rotWithShape="0">
                          <a:blip r:embed="rId3"/>
                          <a:stretch>
                            <a:fillRect l="-100295" t="-4762" r="-590" b="-231429"/>
                          </a:stretch>
                        </a:blipFill>
                      </a:tcPr>
                    </a:tc>
                  </a:tr>
                  <a:tr h="366107">
                    <a:tc>
                      <a:txBody>
                        <a:bodyPr/>
                        <a:lstStyle/>
                        <a:p>
                          <a:endParaRPr lang="en-US" dirty="0"/>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dirty="0"/>
                        </a:p>
                      </a:txBody>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155236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Font typeface="+mj-lt"/>
              <a:buAutoNum type="arabicPeriod" startAt="2"/>
            </a:pPr>
            <a:r>
              <a:rPr lang="en-US" sz="2200" dirty="0">
                <a:latin typeface="Bold sand ms"/>
              </a:rPr>
              <a:t>Determine the minimum yield rate for a bond that was bought at a certain price. </a:t>
            </a:r>
            <a:br>
              <a:rPr lang="en-US" sz="2200" dirty="0">
                <a:latin typeface="Bold sand ms"/>
              </a:rPr>
            </a:br>
            <a:br>
              <a:rPr lang="en-US" sz="2200" dirty="0">
                <a:latin typeface="Bold sand ms"/>
              </a:rPr>
            </a:br>
            <a:r>
              <a:rPr lang="en-US" sz="2200" dirty="0">
                <a:latin typeface="Bold sand ms"/>
              </a:rPr>
              <a:t>Populate the following two-column table.</a:t>
            </a: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r>
              <a:rPr lang="en-US" sz="2200" dirty="0">
                <a:latin typeface="Bold sand ms"/>
              </a:rPr>
              <a:t>Choose the </a:t>
            </a:r>
            <a:r>
              <a:rPr lang="en-US" sz="2200" i="1" dirty="0">
                <a:latin typeface="Bold sand ms"/>
              </a:rPr>
              <a:t>lowest</a:t>
            </a:r>
            <a:r>
              <a:rPr lang="en-US" sz="2200" dirty="0">
                <a:latin typeface="Bold sand ms"/>
              </a:rPr>
              <a:t> yield rate in the table.</a:t>
            </a: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mc:AlternateContent xmlns:mc="http://schemas.openxmlformats.org/markup-compatibility/2006" xmlns:a14="http://schemas.microsoft.com/office/drawing/2010/main">
        <mc:Choice Requires="a14">
          <p:graphicFrame>
            <p:nvGraphicFramePr>
              <p:cNvPr id="16" name="Table 15"/>
              <p:cNvGraphicFramePr>
                <a:graphicFrameLocks noGrp="1"/>
              </p:cNvGraphicFramePr>
              <p:nvPr>
                <p:extLst>
                  <p:ext uri="{D42A27DB-BD31-4B8C-83A1-F6EECF244321}">
                    <p14:modId xmlns:p14="http://schemas.microsoft.com/office/powerpoint/2010/main" val="1255234829"/>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extLst>
                        <a:ext uri="{9D8B030D-6E8A-4147-A177-3AD203B41FA5}">
                          <a16:colId xmlns:a16="http://schemas.microsoft.com/office/drawing/2014/main" val="20000"/>
                        </a:ext>
                      </a:extLst>
                    </a:gridCol>
                    <a:gridCol w="4132555">
                      <a:extLst>
                        <a:ext uri="{9D8B030D-6E8A-4147-A177-3AD203B41FA5}">
                          <a16:colId xmlns:a16="http://schemas.microsoft.com/office/drawing/2014/main" val="20001"/>
                        </a:ext>
                      </a:extLst>
                    </a:gridCol>
                  </a:tblGrid>
                  <a:tr h="638174">
                    <a:tc>
                      <a:txBody>
                        <a:bodyPr/>
                        <a:lstStyle/>
                        <a:p>
                          <a:pPr algn="ctr"/>
                          <a:r>
                            <a:rPr lang="en-US" dirty="0"/>
                            <a:t>Time at which bond is called</a:t>
                          </a:r>
                        </a:p>
                        <a:p>
                          <a:pPr/>
                          <a14:m>
                            <m:oMathPara xmlns:m="http://schemas.openxmlformats.org/officeDocument/2006/math">
                              <m:oMathParaPr>
                                <m:jc m:val="centerGroup"/>
                              </m:oMathParaPr>
                              <m:oMath xmlns:m="http://schemas.openxmlformats.org/officeDocument/2006/math">
                                <m:r>
                                  <a:rPr lang="en-US" b="1" i="1" smtClean="0">
                                    <a:latin typeface="Cambria Math" charset="0"/>
                                  </a:rPr>
                                  <m:t>𝒏</m:t>
                                </m:r>
                              </m:oMath>
                            </m:oMathPara>
                          </a14:m>
                          <a:endParaRPr lang="en-US" dirty="0"/>
                        </a:p>
                      </a:txBody>
                      <a:tcPr/>
                    </a:tc>
                    <a:tc>
                      <a:txBody>
                        <a:bodyPr/>
                        <a:lstStyle/>
                        <a:p>
                          <a:pPr algn="ctr"/>
                          <a:r>
                            <a:rPr lang="en-US" dirty="0"/>
                            <a:t>Yield</a:t>
                          </a:r>
                          <a:r>
                            <a:rPr lang="en-US" baseline="0" dirty="0"/>
                            <a:t> rate that produces the given p</a:t>
                          </a:r>
                          <a:r>
                            <a:rPr lang="en-US" dirty="0"/>
                            <a:t>rice</a:t>
                          </a:r>
                          <a:r>
                            <a:rPr lang="en-US" baseline="0" dirty="0"/>
                            <a:t> </a:t>
                          </a:r>
                          <a:br>
                            <a:rPr lang="en-US" baseline="0" dirty="0"/>
                          </a:br>
                          <a14:m>
                            <m:oMathPara xmlns:m="http://schemas.openxmlformats.org/officeDocument/2006/math">
                              <m:oMathParaPr>
                                <m:jc m:val="centerGroup"/>
                              </m:oMathParaPr>
                              <m:oMath xmlns:m="http://schemas.openxmlformats.org/officeDocument/2006/math">
                                <m:r>
                                  <a:rPr lang="en-US" b="1" i="1" smtClean="0">
                                    <a:latin typeface="Cambria Math" charset="0"/>
                                  </a:rPr>
                                  <m:t>𝒊</m:t>
                                </m:r>
                              </m:oMath>
                            </m:oMathPara>
                          </a14:m>
                          <a:endParaRPr lang="en-US" dirty="0"/>
                        </a:p>
                      </a:txBody>
                      <a:tcPr/>
                    </a:tc>
                    <a:extLst>
                      <a:ext uri="{0D108BD9-81ED-4DB2-BD59-A6C34878D82A}">
                        <a16:rowId xmlns:a16="http://schemas.microsoft.com/office/drawing/2014/main" val="10000"/>
                      </a:ext>
                    </a:extLst>
                  </a:tr>
                  <a:tr h="366107">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6610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mc:Choice>
        <mc:Fallback xmlns="">
          <p:graphicFrame>
            <p:nvGraphicFramePr>
              <p:cNvPr id="16" name="Table 15"/>
              <p:cNvGraphicFramePr>
                <a:graphicFrameLocks noGrp="1"/>
              </p:cNvGraphicFramePr>
              <p:nvPr>
                <p:extLst>
                  <p:ext uri="{D42A27DB-BD31-4B8C-83A1-F6EECF244321}">
                    <p14:modId xmlns:p14="http://schemas.microsoft.com/office/powerpoint/2010/main" val="1255234829"/>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gridCol w="4132555"/>
                  </a:tblGrid>
                  <a:tr h="640080">
                    <a:tc>
                      <a:txBody>
                        <a:bodyPr/>
                        <a:lstStyle/>
                        <a:p>
                          <a:endParaRPr lang="en-US"/>
                        </a:p>
                      </a:txBody>
                      <a:tcPr>
                        <a:blipFill rotWithShape="0">
                          <a:blip r:embed="rId3"/>
                          <a:stretch>
                            <a:fillRect l="-147" t="-4762" r="-100442" b="-231429"/>
                          </a:stretch>
                        </a:blipFill>
                      </a:tcPr>
                    </a:tc>
                    <a:tc>
                      <a:txBody>
                        <a:bodyPr/>
                        <a:lstStyle/>
                        <a:p>
                          <a:endParaRPr lang="en-US"/>
                        </a:p>
                      </a:txBody>
                      <a:tcPr>
                        <a:blipFill rotWithShape="0">
                          <a:blip r:embed="rId3"/>
                          <a:stretch>
                            <a:fillRect l="-100295" t="-4762" r="-590" b="-231429"/>
                          </a:stretch>
                        </a:blipFill>
                      </a:tcPr>
                    </a:tc>
                  </a:tr>
                  <a:tr h="366107">
                    <a:tc>
                      <a:txBody>
                        <a:bodyPr/>
                        <a:lstStyle/>
                        <a:p>
                          <a:endParaRPr lang="en-US" dirty="0"/>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dirty="0"/>
                        </a:p>
                      </a:txBody>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15176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7013" indent="0">
              <a:spcBef>
                <a:spcPts val="700"/>
              </a:spcBef>
              <a:buClr>
                <a:schemeClr val="accent1"/>
              </a:buClr>
              <a:buNone/>
            </a:pPr>
            <a:r>
              <a:rPr lang="en-US" sz="2200" dirty="0">
                <a:latin typeface="Bold sand ms"/>
              </a:rPr>
              <a:t>A </a:t>
            </a:r>
            <a:r>
              <a:rPr lang="en-US" sz="2200" b="1" dirty="0">
                <a:latin typeface="Bold sand ms"/>
              </a:rPr>
              <a:t>callable bond</a:t>
            </a:r>
            <a:r>
              <a:rPr lang="en-US" sz="2200" dirty="0">
                <a:latin typeface="Bold sand ms"/>
              </a:rPr>
              <a:t> is a bond in which the issuer reserves the right to redeem the bond at different discrete times (referred to as calling the bond), possibly for different redemption values.  </a:t>
            </a: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4"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Definition</a:t>
            </a:r>
          </a:p>
        </p:txBody>
      </p:sp>
    </p:spTree>
    <p:extLst>
      <p:ext uri="{BB962C8B-B14F-4D97-AF65-F5344CB8AC3E}">
        <p14:creationId xmlns:p14="http://schemas.microsoft.com/office/powerpoint/2010/main" val="4140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7013" indent="0">
              <a:spcBef>
                <a:spcPts val="700"/>
              </a:spcBef>
              <a:buClr>
                <a:schemeClr val="accent1"/>
              </a:buClr>
              <a:buNone/>
            </a:pPr>
            <a:r>
              <a:rPr lang="en-US" sz="2200" dirty="0">
                <a:latin typeface="Bold sand ms"/>
              </a:rPr>
              <a:t>A </a:t>
            </a:r>
            <a:r>
              <a:rPr lang="en-US" sz="2200" b="1" dirty="0">
                <a:latin typeface="Bold sand ms"/>
              </a:rPr>
              <a:t>callable bond</a:t>
            </a:r>
            <a:r>
              <a:rPr lang="en-US" sz="2200" dirty="0">
                <a:latin typeface="Bold sand ms"/>
              </a:rPr>
              <a:t> is a bond in which the issuer reserves the right to redeem the bond at different discrete times (referred to as calling the bond), possibly for different redemption values.  </a:t>
            </a:r>
          </a:p>
          <a:p>
            <a:pPr marL="227013" indent="0">
              <a:spcBef>
                <a:spcPts val="700"/>
              </a:spcBef>
              <a:buClr>
                <a:schemeClr val="accent1"/>
              </a:buClr>
              <a:buNone/>
            </a:pPr>
            <a:endParaRPr lang="en-US" sz="2200" dirty="0">
              <a:latin typeface="Bold sand ms"/>
            </a:endParaRPr>
          </a:p>
          <a:p>
            <a:pPr marL="227013" indent="0">
              <a:spcBef>
                <a:spcPts val="700"/>
              </a:spcBef>
              <a:buClr>
                <a:schemeClr val="accent1"/>
              </a:buClr>
              <a:buNone/>
            </a:pPr>
            <a:r>
              <a:rPr lang="en-US" sz="2200" dirty="0">
                <a:latin typeface="Bold sand ms"/>
              </a:rPr>
              <a:t>When a callable bond is bought, no one knows when the bond will be called (redeemed); however, it can only be called at one of the times agreed upon at issue.</a:t>
            </a:r>
          </a:p>
          <a:p>
            <a:pPr marL="227013" indent="0">
              <a:spcBef>
                <a:spcPts val="700"/>
              </a:spcBef>
              <a:buClr>
                <a:schemeClr val="accent1"/>
              </a:buClr>
              <a:buNone/>
            </a:pP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4"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Definition</a:t>
            </a:r>
          </a:p>
        </p:txBody>
      </p:sp>
    </p:spTree>
    <p:extLst>
      <p:ext uri="{BB962C8B-B14F-4D97-AF65-F5344CB8AC3E}">
        <p14:creationId xmlns:p14="http://schemas.microsoft.com/office/powerpoint/2010/main" val="168732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7013" indent="0">
              <a:spcBef>
                <a:spcPts val="700"/>
              </a:spcBef>
              <a:buClr>
                <a:schemeClr val="accent1"/>
              </a:buClr>
              <a:buNone/>
            </a:pPr>
            <a:r>
              <a:rPr lang="en-US" sz="2200" dirty="0">
                <a:latin typeface="Bold sand ms"/>
              </a:rPr>
              <a:t>A </a:t>
            </a:r>
            <a:r>
              <a:rPr lang="en-US" sz="2200" b="1" dirty="0">
                <a:latin typeface="Bold sand ms"/>
              </a:rPr>
              <a:t>callable bond</a:t>
            </a:r>
            <a:r>
              <a:rPr lang="en-US" sz="2200" dirty="0">
                <a:latin typeface="Bold sand ms"/>
              </a:rPr>
              <a:t> is a bond in which the issuer reserves the right to redeem the bond at different discrete times (referred to as calling the bond), possibly for different redemption values.  </a:t>
            </a:r>
          </a:p>
          <a:p>
            <a:pPr marL="227013" indent="0">
              <a:spcBef>
                <a:spcPts val="700"/>
              </a:spcBef>
              <a:buClr>
                <a:schemeClr val="accent1"/>
              </a:buClr>
              <a:buNone/>
            </a:pPr>
            <a:endParaRPr lang="en-US" sz="2200" dirty="0">
              <a:latin typeface="Bold sand ms"/>
            </a:endParaRPr>
          </a:p>
          <a:p>
            <a:pPr marL="227013" indent="0">
              <a:spcBef>
                <a:spcPts val="700"/>
              </a:spcBef>
              <a:buClr>
                <a:schemeClr val="accent1"/>
              </a:buClr>
              <a:buNone/>
            </a:pPr>
            <a:r>
              <a:rPr lang="en-US" sz="2200" dirty="0">
                <a:latin typeface="Bold sand ms"/>
              </a:rPr>
              <a:t>When a callable bond is bought, no one knows when the bond will be called (redeemed); however, it can only be called at one of the times agreed upon at issue.</a:t>
            </a:r>
          </a:p>
          <a:p>
            <a:pPr marL="227013" indent="0">
              <a:spcBef>
                <a:spcPts val="700"/>
              </a:spcBef>
              <a:buClr>
                <a:schemeClr val="accent1"/>
              </a:buClr>
              <a:buNone/>
            </a:pPr>
            <a:endParaRPr lang="en-US" sz="2200" dirty="0">
              <a:solidFill>
                <a:schemeClr val="tx1"/>
              </a:solidFill>
              <a:latin typeface="Bold sand ms"/>
            </a:endParaRPr>
          </a:p>
          <a:p>
            <a:pPr marL="227013" indent="0">
              <a:spcBef>
                <a:spcPts val="700"/>
              </a:spcBef>
              <a:buClr>
                <a:schemeClr val="accent1"/>
              </a:buClr>
              <a:buNone/>
            </a:pPr>
            <a:r>
              <a:rPr lang="en-US" sz="2200" dirty="0">
                <a:latin typeface="Bold sand ms"/>
              </a:rPr>
              <a:t>Callable bond problems will be obvious by the wording of the problem.  Unless told that the bond is callable within the wording  of the problem, assume all bonds are held to maturity and redeemed for the stated redemption value.</a:t>
            </a:r>
            <a:endParaRPr lang="en-GB"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4"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Definition</a:t>
            </a:r>
          </a:p>
        </p:txBody>
      </p:sp>
    </p:spTree>
    <p:extLst>
      <p:ext uri="{BB962C8B-B14F-4D97-AF65-F5344CB8AC3E}">
        <p14:creationId xmlns:p14="http://schemas.microsoft.com/office/powerpoint/2010/main" val="135079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AutoNum type="arabicPeriod"/>
            </a:pPr>
            <a:r>
              <a:rPr lang="en-US" sz="2200" dirty="0">
                <a:latin typeface="Bold sand ms"/>
              </a:rPr>
              <a:t>Determine the maximum price that can be paid for the bond in order to guarantee a certain yield rate. </a:t>
            </a: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Common Types of Questions</a:t>
            </a:r>
          </a:p>
        </p:txBody>
      </p:sp>
    </p:spTree>
    <p:extLst>
      <p:ext uri="{BB962C8B-B14F-4D97-AF65-F5344CB8AC3E}">
        <p14:creationId xmlns:p14="http://schemas.microsoft.com/office/powerpoint/2010/main" val="123058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AutoNum type="arabicPeriod"/>
            </a:pPr>
            <a:r>
              <a:rPr lang="en-US" sz="2200" dirty="0">
                <a:latin typeface="Bold sand ms"/>
              </a:rPr>
              <a:t>Determine the maximum price that can be paid for the bond in order to guarantee a certain yield rate. </a:t>
            </a:r>
            <a:br>
              <a:rPr lang="en-US" sz="2200" dirty="0">
                <a:latin typeface="Bold sand ms"/>
              </a:rPr>
            </a:br>
            <a:endParaRPr lang="en-US" sz="2200" dirty="0">
              <a:latin typeface="Bold sand ms"/>
            </a:endParaRPr>
          </a:p>
          <a:p>
            <a:pPr marL="684213" indent="-457200">
              <a:spcBef>
                <a:spcPts val="700"/>
              </a:spcBef>
              <a:buClr>
                <a:schemeClr val="accent1"/>
              </a:buClr>
              <a:buAutoNum type="arabicPeriod"/>
            </a:pPr>
            <a:r>
              <a:rPr lang="en-US" sz="2200" dirty="0">
                <a:latin typeface="Bold sand ms"/>
              </a:rPr>
              <a:t>Determine the minimum yield rate for a bond that was bought at a certain price </a:t>
            </a:r>
            <a:endParaRPr lang="en-US" sz="2200" dirty="0">
              <a:solidFill>
                <a:schemeClr val="tx1"/>
              </a:solidFill>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Common Types of Questions</a:t>
            </a:r>
          </a:p>
        </p:txBody>
      </p:sp>
    </p:spTree>
    <p:extLst>
      <p:ext uri="{BB962C8B-B14F-4D97-AF65-F5344CB8AC3E}">
        <p14:creationId xmlns:p14="http://schemas.microsoft.com/office/powerpoint/2010/main" val="485600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p:spTree>
    <p:extLst>
      <p:ext uri="{BB962C8B-B14F-4D97-AF65-F5344CB8AC3E}">
        <p14:creationId xmlns:p14="http://schemas.microsoft.com/office/powerpoint/2010/main" val="16318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AutoNum type="arabicPeriod"/>
            </a:pPr>
            <a:r>
              <a:rPr lang="en-US" sz="2200" dirty="0">
                <a:latin typeface="Bold sand ms"/>
              </a:rPr>
              <a:t>Determine the maximum price that can be paid for the bond in order to guarantee a certain yield rate.</a:t>
            </a:r>
            <a:br>
              <a:rPr lang="en-US" sz="2200" dirty="0">
                <a:latin typeface="Bold sand ms"/>
              </a:rPr>
            </a:br>
            <a:br>
              <a:rPr lang="en-US" sz="2200" dirty="0">
                <a:latin typeface="Bold sand ms"/>
              </a:rPr>
            </a:br>
            <a:br>
              <a:rPr lang="en-US" sz="2200" dirty="0">
                <a:latin typeface="Bold sand ms"/>
              </a:rPr>
            </a:br>
            <a:r>
              <a:rPr lang="en-US" sz="2200" dirty="0">
                <a:latin typeface="Bold sand ms"/>
              </a:rPr>
              <a:t> </a:t>
            </a:r>
            <a:br>
              <a:rPr lang="en-US" sz="2200" dirty="0">
                <a:latin typeface="Bold sand ms"/>
              </a:rPr>
            </a:br>
            <a:endParaRPr lang="en-US" sz="2200" dirty="0">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p:spTree>
    <p:extLst>
      <p:ext uri="{BB962C8B-B14F-4D97-AF65-F5344CB8AC3E}">
        <p14:creationId xmlns:p14="http://schemas.microsoft.com/office/powerpoint/2010/main" val="978114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33385" y="647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endParaRPr lang="en-US" b="1" dirty="0">
              <a:latin typeface="Bold sand ms"/>
            </a:endParaRPr>
          </a:p>
        </p:txBody>
      </p:sp>
      <p:sp>
        <p:nvSpPr>
          <p:cNvPr id="17" name="Content Placeholder 2"/>
          <p:cNvSpPr txBox="1">
            <a:spLocks/>
          </p:cNvSpPr>
          <p:nvPr/>
        </p:nvSpPr>
        <p:spPr>
          <a:xfrm>
            <a:off x="278920" y="1494000"/>
            <a:ext cx="8179280" cy="497853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7800" indent="0">
              <a:spcBef>
                <a:spcPts val="700"/>
              </a:spcBef>
              <a:buClr>
                <a:schemeClr val="accent1"/>
              </a:buClr>
              <a:buNone/>
            </a:pPr>
            <a:endParaRPr lang="en-GB" sz="2000" dirty="0">
              <a:solidFill>
                <a:schemeClr val="tx1"/>
              </a:solidFill>
              <a:latin typeface="Bold sand ms"/>
            </a:endParaRPr>
          </a:p>
          <a:p>
            <a:pPr marL="177800" indent="0">
              <a:spcBef>
                <a:spcPts val="700"/>
              </a:spcBef>
              <a:buNone/>
            </a:pPr>
            <a:endParaRPr lang="en-US" sz="1800" dirty="0">
              <a:solidFill>
                <a:schemeClr val="tx1"/>
              </a:solidFill>
              <a:latin typeface="Bold sand ms"/>
            </a:endParaRPr>
          </a:p>
          <a:p>
            <a:pPr indent="-165100">
              <a:spcBef>
                <a:spcPts val="900"/>
              </a:spcBef>
            </a:pPr>
            <a:endParaRPr lang="en-US" sz="1800" dirty="0">
              <a:solidFill>
                <a:schemeClr val="tx1"/>
              </a:solidFill>
              <a:latin typeface="Bold sand ms"/>
            </a:endParaRPr>
          </a:p>
          <a:p>
            <a:pPr marL="0" indent="0">
              <a:buFont typeface="Arial" pitchFamily="34" charset="0"/>
              <a:buNone/>
            </a:pPr>
            <a:endParaRPr lang="en-US" sz="1800" dirty="0">
              <a:solidFill>
                <a:schemeClr val="tx1"/>
              </a:solidFill>
              <a:latin typeface="Bold sand ms"/>
            </a:endParaRPr>
          </a:p>
        </p:txBody>
      </p:sp>
      <p:sp>
        <p:nvSpPr>
          <p:cNvPr id="59" name="Rectangle 58">
            <a:extLst>
              <a:ext uri="{FF2B5EF4-FFF2-40B4-BE49-F238E27FC236}">
                <a16:creationId xmlns:a16="http://schemas.microsoft.com/office/drawing/2014/main" id="{DF93A1A4-453B-4452-859D-4C99C2310F6C}"/>
              </a:ext>
            </a:extLst>
          </p:cNvPr>
          <p:cNvSpPr/>
          <p:nvPr/>
        </p:nvSpPr>
        <p:spPr>
          <a:xfrm>
            <a:off x="1814439" y="10930722"/>
            <a:ext cx="1251853"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819BB08B-5F96-4DDA-BA75-201C89303D84}"/>
              </a:ext>
            </a:extLst>
          </p:cNvPr>
          <p:cNvSpPr/>
          <p:nvPr/>
        </p:nvSpPr>
        <p:spPr>
          <a:xfrm>
            <a:off x="1460020" y="9973442"/>
            <a:ext cx="3937580" cy="426379"/>
          </a:xfrm>
          <a:prstGeom prst="rect">
            <a:avLst/>
          </a:prstGeom>
          <a:solidFill>
            <a:schemeClr val="bg1">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TextBox 60">
            <a:extLst>
              <a:ext uri="{FF2B5EF4-FFF2-40B4-BE49-F238E27FC236}">
                <a16:creationId xmlns:a16="http://schemas.microsoft.com/office/drawing/2014/main" id="{98ABDF80-1850-455A-BF66-D52A82E57567}"/>
              </a:ext>
            </a:extLst>
          </p:cNvPr>
          <p:cNvSpPr txBox="1"/>
          <p:nvPr/>
        </p:nvSpPr>
        <p:spPr>
          <a:xfrm>
            <a:off x="2590800" y="8683939"/>
            <a:ext cx="3352800" cy="369332"/>
          </a:xfrm>
          <a:prstGeom prst="rect">
            <a:avLst/>
          </a:prstGeom>
          <a:noFill/>
        </p:spPr>
        <p:txBody>
          <a:bodyPr wrap="square" rtlCol="0">
            <a:spAutoFit/>
          </a:bodyPr>
          <a:lstStyle/>
          <a:p>
            <a:endParaRPr lang="en-GB" dirty="0"/>
          </a:p>
        </p:txBody>
      </p:sp>
      <p:sp>
        <p:nvSpPr>
          <p:cNvPr id="62" name="TextBox 61">
            <a:extLst>
              <a:ext uri="{FF2B5EF4-FFF2-40B4-BE49-F238E27FC236}">
                <a16:creationId xmlns:a16="http://schemas.microsoft.com/office/drawing/2014/main" id="{7798F9B3-9C59-44E7-91C0-4F3B3ED4B2AE}"/>
              </a:ext>
            </a:extLst>
          </p:cNvPr>
          <p:cNvSpPr txBox="1"/>
          <p:nvPr/>
        </p:nvSpPr>
        <p:spPr>
          <a:xfrm>
            <a:off x="1561359" y="10052286"/>
            <a:ext cx="65" cy="276999"/>
          </a:xfrm>
          <a:prstGeom prst="rect">
            <a:avLst/>
          </a:prstGeom>
          <a:noFill/>
        </p:spPr>
        <p:txBody>
          <a:bodyPr wrap="none" lIns="0" tIns="0" rIns="0" bIns="0" rtlCol="0">
            <a:spAutoFit/>
          </a:bodyPr>
          <a:lstStyle/>
          <a:p>
            <a:endParaRPr lang="en-GB" i="1" dirty="0">
              <a:solidFill>
                <a:srgbClr val="535353"/>
              </a:solidFill>
            </a:endParaRPr>
          </a:p>
        </p:txBody>
      </p:sp>
      <p:sp>
        <p:nvSpPr>
          <p:cNvPr id="63" name="Rectangle 62">
            <a:extLst>
              <a:ext uri="{FF2B5EF4-FFF2-40B4-BE49-F238E27FC236}">
                <a16:creationId xmlns:a16="http://schemas.microsoft.com/office/drawing/2014/main" id="{4541FB8C-C120-43F9-98E2-7F1A3CA511CE}"/>
              </a:ext>
            </a:extLst>
          </p:cNvPr>
          <p:cNvSpPr/>
          <p:nvPr/>
        </p:nvSpPr>
        <p:spPr>
          <a:xfrm>
            <a:off x="621819" y="9591136"/>
            <a:ext cx="5626768" cy="369332"/>
          </a:xfrm>
          <a:prstGeom prst="rect">
            <a:avLst/>
          </a:prstGeom>
        </p:spPr>
        <p:txBody>
          <a:bodyPr wrap="square">
            <a:spAutoFit/>
          </a:bodyPr>
          <a:lstStyle/>
          <a:p>
            <a:endParaRPr lang="en-GB" dirty="0">
              <a:solidFill>
                <a:srgbClr val="535353"/>
              </a:solidFill>
            </a:endParaRPr>
          </a:p>
        </p:txBody>
      </p:sp>
      <p:sp>
        <p:nvSpPr>
          <p:cNvPr id="64" name="Rectangle 63">
            <a:extLst>
              <a:ext uri="{FF2B5EF4-FFF2-40B4-BE49-F238E27FC236}">
                <a16:creationId xmlns:a16="http://schemas.microsoft.com/office/drawing/2014/main" id="{0F4D1327-31DB-4D84-A3C5-727DA082BF40}"/>
              </a:ext>
            </a:extLst>
          </p:cNvPr>
          <p:cNvSpPr/>
          <p:nvPr/>
        </p:nvSpPr>
        <p:spPr>
          <a:xfrm>
            <a:off x="5365990" y="10048336"/>
            <a:ext cx="5626768" cy="369332"/>
          </a:xfrm>
          <a:prstGeom prst="rect">
            <a:avLst/>
          </a:prstGeom>
        </p:spPr>
        <p:txBody>
          <a:bodyPr wrap="square">
            <a:spAutoFit/>
          </a:bodyPr>
          <a:lstStyle/>
          <a:p>
            <a:endParaRPr lang="en-GB" dirty="0">
              <a:solidFill>
                <a:srgbClr val="535353"/>
              </a:solidFill>
            </a:endParaRPr>
          </a:p>
        </p:txBody>
      </p:sp>
      <p:sp>
        <p:nvSpPr>
          <p:cNvPr id="65" name="Rectangle 64">
            <a:extLst>
              <a:ext uri="{FF2B5EF4-FFF2-40B4-BE49-F238E27FC236}">
                <a16:creationId xmlns:a16="http://schemas.microsoft.com/office/drawing/2014/main" id="{28406D90-0A90-4051-953D-ECD41607891B}"/>
              </a:ext>
            </a:extLst>
          </p:cNvPr>
          <p:cNvSpPr/>
          <p:nvPr/>
        </p:nvSpPr>
        <p:spPr>
          <a:xfrm>
            <a:off x="1841020" y="10968913"/>
            <a:ext cx="184731" cy="369332"/>
          </a:xfrm>
          <a:prstGeom prst="rect">
            <a:avLst/>
          </a:prstGeom>
        </p:spPr>
        <p:txBody>
          <a:bodyPr wrap="none">
            <a:spAutoFit/>
          </a:bodyPr>
          <a:lstStyle/>
          <a:p>
            <a:endParaRPr lang="en-GB" dirty="0">
              <a:solidFill>
                <a:srgbClr val="535353"/>
              </a:solidFill>
            </a:endParaRPr>
          </a:p>
        </p:txBody>
      </p:sp>
      <p:sp>
        <p:nvSpPr>
          <p:cNvPr id="66" name="Rectangle 65">
            <a:extLst>
              <a:ext uri="{FF2B5EF4-FFF2-40B4-BE49-F238E27FC236}">
                <a16:creationId xmlns:a16="http://schemas.microsoft.com/office/drawing/2014/main" id="{14F2B954-B7A3-4248-96D8-F8C658A21D22}"/>
              </a:ext>
            </a:extLst>
          </p:cNvPr>
          <p:cNvSpPr/>
          <p:nvPr/>
        </p:nvSpPr>
        <p:spPr>
          <a:xfrm>
            <a:off x="650290" y="10497581"/>
            <a:ext cx="5626768" cy="369332"/>
          </a:xfrm>
          <a:prstGeom prst="rect">
            <a:avLst/>
          </a:prstGeom>
        </p:spPr>
        <p:txBody>
          <a:bodyPr wrap="square">
            <a:spAutoFit/>
          </a:bodyPr>
          <a:lstStyle/>
          <a:p>
            <a:endParaRPr lang="en-GB" dirty="0">
              <a:solidFill>
                <a:srgbClr val="535353"/>
              </a:solidFill>
            </a:endParaRPr>
          </a:p>
        </p:txBody>
      </p:sp>
      <p:sp>
        <p:nvSpPr>
          <p:cNvPr id="34" name="Content Placeholder 2"/>
          <p:cNvSpPr txBox="1">
            <a:spLocks/>
          </p:cNvSpPr>
          <p:nvPr/>
        </p:nvSpPr>
        <p:spPr>
          <a:xfrm>
            <a:off x="457200" y="1494000"/>
            <a:ext cx="8001000" cy="4525963"/>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1028700" indent="-571500" algn="l" defTabSz="914400" rtl="0" eaLnBrk="1" latinLnBrk="0" hangingPunct="1">
              <a:spcBef>
                <a:spcPct val="20000"/>
              </a:spcBef>
              <a:buFont typeface="+mj-lt"/>
              <a:buAutoNum type="romanLcPeriod"/>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84213" indent="-457200">
              <a:spcBef>
                <a:spcPts val="700"/>
              </a:spcBef>
              <a:buClr>
                <a:schemeClr val="accent1"/>
              </a:buClr>
              <a:buAutoNum type="arabicPeriod"/>
            </a:pPr>
            <a:r>
              <a:rPr lang="en-US" sz="2200" dirty="0">
                <a:latin typeface="Bold sand ms"/>
              </a:rPr>
              <a:t>Determine the maximum price that can be paid for the bond in order to guarantee a certain yield rate.</a:t>
            </a:r>
            <a:br>
              <a:rPr lang="en-US" sz="2200" dirty="0">
                <a:latin typeface="Bold sand ms"/>
              </a:rPr>
            </a:br>
            <a:br>
              <a:rPr lang="en-US" sz="2200" dirty="0">
                <a:latin typeface="Bold sand ms"/>
              </a:rPr>
            </a:br>
            <a:r>
              <a:rPr lang="en-US" sz="2200" dirty="0">
                <a:latin typeface="Bold sand ms"/>
              </a:rPr>
              <a:t>Populate the following two-column table.</a:t>
            </a: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br>
              <a:rPr lang="en-US" sz="2200" dirty="0">
                <a:latin typeface="Bold sand ms"/>
              </a:rPr>
            </a:br>
            <a:r>
              <a:rPr lang="en-US" sz="2200" dirty="0">
                <a:latin typeface="Bold sand ms"/>
              </a:rPr>
              <a:t> </a:t>
            </a:r>
            <a:br>
              <a:rPr lang="en-US" sz="2200" dirty="0">
                <a:latin typeface="Bold sand ms"/>
              </a:rPr>
            </a:br>
            <a:endParaRPr lang="en-US" sz="2200" dirty="0">
              <a:latin typeface="Bold sand ms"/>
            </a:endParaRPr>
          </a:p>
          <a:p>
            <a:pPr marL="177800" indent="0">
              <a:spcBef>
                <a:spcPts val="700"/>
              </a:spcBef>
              <a:buNone/>
            </a:pPr>
            <a:endParaRPr lang="en-US" sz="2000" dirty="0">
              <a:solidFill>
                <a:schemeClr val="tx1"/>
              </a:solidFill>
              <a:latin typeface="Bold sand ms"/>
            </a:endParaRPr>
          </a:p>
          <a:p>
            <a:pPr indent="-165100">
              <a:spcBef>
                <a:spcPts val="900"/>
              </a:spcBef>
            </a:pPr>
            <a:endParaRPr lang="en-US" sz="2000" dirty="0">
              <a:solidFill>
                <a:schemeClr val="tx1"/>
              </a:solidFill>
              <a:latin typeface="Bold sand ms"/>
            </a:endParaRPr>
          </a:p>
          <a:p>
            <a:pPr marL="0" indent="0">
              <a:buFont typeface="Arial" pitchFamily="34" charset="0"/>
              <a:buNone/>
            </a:pPr>
            <a:endParaRPr lang="en-US" sz="2000" dirty="0">
              <a:solidFill>
                <a:schemeClr val="tx1"/>
              </a:solidFill>
              <a:latin typeface="Bold sand ms"/>
            </a:endParaRPr>
          </a:p>
        </p:txBody>
      </p:sp>
      <p:sp>
        <p:nvSpPr>
          <p:cNvPr id="15" name="Title 1"/>
          <p:cNvSpPr txBox="1">
            <a:spLocks/>
          </p:cNvSpPr>
          <p:nvPr/>
        </p:nvSpPr>
        <p:spPr>
          <a:xfrm>
            <a:off x="228600" y="228600"/>
            <a:ext cx="8686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1200"/>
              </a:spcAft>
            </a:pPr>
            <a:r>
              <a:rPr lang="en-US" b="1" dirty="0">
                <a:latin typeface="Bold sand ms"/>
              </a:rPr>
              <a:t>Problem Solving Strategies</a:t>
            </a: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093606700"/>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extLst>
                        <a:ext uri="{9D8B030D-6E8A-4147-A177-3AD203B41FA5}">
                          <a16:colId xmlns:a16="http://schemas.microsoft.com/office/drawing/2014/main" val="20000"/>
                        </a:ext>
                      </a:extLst>
                    </a:gridCol>
                    <a:gridCol w="4132555">
                      <a:extLst>
                        <a:ext uri="{9D8B030D-6E8A-4147-A177-3AD203B41FA5}">
                          <a16:colId xmlns:a16="http://schemas.microsoft.com/office/drawing/2014/main" val="20001"/>
                        </a:ext>
                      </a:extLst>
                    </a:gridCol>
                  </a:tblGrid>
                  <a:tr h="638174">
                    <a:tc>
                      <a:txBody>
                        <a:bodyPr/>
                        <a:lstStyle/>
                        <a:p>
                          <a:pPr algn="ctr"/>
                          <a:r>
                            <a:rPr lang="en-US" dirty="0"/>
                            <a:t>Time at which bond is called</a:t>
                          </a:r>
                        </a:p>
                        <a:p>
                          <a:pPr/>
                          <a14:m>
                            <m:oMathPara xmlns:m="http://schemas.openxmlformats.org/officeDocument/2006/math">
                              <m:oMathParaPr>
                                <m:jc m:val="centerGroup"/>
                              </m:oMathParaPr>
                              <m:oMath xmlns:m="http://schemas.openxmlformats.org/officeDocument/2006/math">
                                <m:r>
                                  <a:rPr lang="en-US" b="1" i="1" smtClean="0">
                                    <a:latin typeface="Cambria Math" charset="0"/>
                                  </a:rPr>
                                  <m:t>𝒏</m:t>
                                </m:r>
                              </m:oMath>
                            </m:oMathPara>
                          </a14:m>
                          <a:endParaRPr lang="en-US" dirty="0"/>
                        </a:p>
                      </a:txBody>
                      <a:tcPr/>
                    </a:tc>
                    <a:tc>
                      <a:txBody>
                        <a:bodyPr/>
                        <a:lstStyle/>
                        <a:p>
                          <a:pPr algn="ctr"/>
                          <a:r>
                            <a:rPr lang="en-US" dirty="0"/>
                            <a:t>Price in order to receive desired yield rate</a:t>
                          </a:r>
                        </a:p>
                        <a:p>
                          <a:pPr/>
                          <a14:m>
                            <m:oMathPara xmlns:m="http://schemas.openxmlformats.org/officeDocument/2006/math">
                              <m:oMathParaPr>
                                <m:jc m:val="centerGroup"/>
                              </m:oMathParaPr>
                              <m:oMath xmlns:m="http://schemas.openxmlformats.org/officeDocument/2006/math">
                                <m:r>
                                  <a:rPr lang="en-US" b="1" i="1" smtClean="0">
                                    <a:latin typeface="Cambria Math" charset="0"/>
                                  </a:rPr>
                                  <m:t>𝑷</m:t>
                                </m:r>
                                <m:r>
                                  <a:rPr lang="en-US" b="1" i="1" smtClean="0">
                                    <a:latin typeface="Cambria Math" charset="0"/>
                                  </a:rPr>
                                  <m:t>(</m:t>
                                </m:r>
                                <m:r>
                                  <a:rPr lang="en-US" b="1" i="1" smtClean="0">
                                    <a:latin typeface="Cambria Math" charset="0"/>
                                  </a:rPr>
                                  <m:t>𝒊</m:t>
                                </m:r>
                                <m:r>
                                  <a:rPr lang="en-US" b="1" i="1" smtClean="0">
                                    <a:latin typeface="Cambria Math" charset="0"/>
                                  </a:rPr>
                                  <m:t>)</m:t>
                                </m:r>
                              </m:oMath>
                            </m:oMathPara>
                          </a14:m>
                          <a:endParaRPr lang="en-US" dirty="0"/>
                        </a:p>
                      </a:txBody>
                      <a:tcPr/>
                    </a:tc>
                    <a:extLst>
                      <a:ext uri="{0D108BD9-81ED-4DB2-BD59-A6C34878D82A}">
                        <a16:rowId xmlns:a16="http://schemas.microsoft.com/office/drawing/2014/main" val="10000"/>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66107">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6610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093606700"/>
                  </p:ext>
                </p:extLst>
              </p:nvPr>
            </p:nvGraphicFramePr>
            <p:xfrm>
              <a:off x="533400" y="3153292"/>
              <a:ext cx="8265110" cy="2104508"/>
            </p:xfrm>
            <a:graphic>
              <a:graphicData uri="http://schemas.openxmlformats.org/drawingml/2006/table">
                <a:tbl>
                  <a:tblPr firstRow="1" bandRow="1">
                    <a:tableStyleId>{5C22544A-7EE6-4342-B048-85BDC9FD1C3A}</a:tableStyleId>
                  </a:tblPr>
                  <a:tblGrid>
                    <a:gridCol w="4132555"/>
                    <a:gridCol w="4132555"/>
                  </a:tblGrid>
                  <a:tr h="640080">
                    <a:tc>
                      <a:txBody>
                        <a:bodyPr/>
                        <a:lstStyle/>
                        <a:p>
                          <a:endParaRPr lang="en-US"/>
                        </a:p>
                      </a:txBody>
                      <a:tcPr>
                        <a:blipFill rotWithShape="0">
                          <a:blip r:embed="rId3"/>
                          <a:stretch>
                            <a:fillRect l="-147" t="-4762" r="-100442" b="-231429"/>
                          </a:stretch>
                        </a:blipFill>
                      </a:tcPr>
                    </a:tc>
                    <a:tc>
                      <a:txBody>
                        <a:bodyPr/>
                        <a:lstStyle/>
                        <a:p>
                          <a:endParaRPr lang="en-US"/>
                        </a:p>
                      </a:txBody>
                      <a:tcPr>
                        <a:blipFill rotWithShape="0">
                          <a:blip r:embed="rId3"/>
                          <a:stretch>
                            <a:fillRect l="-100295" t="-4762" r="-590" b="-231429"/>
                          </a:stretch>
                        </a:blipFill>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a:p>
                      </a:txBody>
                      <a:tcPr/>
                    </a:tc>
                    <a:tc>
                      <a:txBody>
                        <a:bodyPr/>
                        <a:lstStyle/>
                        <a:p>
                          <a:endParaRPr lang="en-US"/>
                        </a:p>
                      </a:txBody>
                      <a:tcPr/>
                    </a:tc>
                  </a:tr>
                  <a:tr h="366107">
                    <a:tc>
                      <a:txBody>
                        <a:bodyPr/>
                        <a:lstStyle/>
                        <a:p>
                          <a:endParaRPr lang="en-US" dirty="0"/>
                        </a:p>
                      </a:txBody>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660146391"/>
      </p:ext>
    </p:extLst>
  </p:cSld>
  <p:clrMapOvr>
    <a:masterClrMapping/>
  </p:clrMapOvr>
</p:sld>
</file>

<file path=ppt/theme/theme1.xml><?xml version="1.0" encoding="utf-8"?>
<a:theme xmlns:a="http://schemas.openxmlformats.org/drawingml/2006/main" name="Corporate Fina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Corporate Finance</Template>
  <TotalTime>43400</TotalTime>
  <Words>488</Words>
  <Application>Microsoft Macintosh PowerPoint</Application>
  <PresentationFormat>On-screen Show (4:3)</PresentationFormat>
  <Paragraphs>97</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Bold sand ms</vt:lpstr>
      <vt:lpstr>Calibri</vt:lpstr>
      <vt:lpstr>Calibri Light</vt:lpstr>
      <vt:lpstr>Cambria Math</vt:lpstr>
      <vt:lpstr>Mongolian Baiti</vt:lpstr>
      <vt:lpstr>Wingdings</vt:lpstr>
      <vt:lpstr>Corporate Finance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Finance</dc:title>
  <dc:creator>USER</dc:creator>
  <cp:lastModifiedBy>Microsoft Office User</cp:lastModifiedBy>
  <cp:revision>2095</cp:revision>
  <dcterms:created xsi:type="dcterms:W3CDTF">2018-09-11T09:20:33Z</dcterms:created>
  <dcterms:modified xsi:type="dcterms:W3CDTF">2020-03-12T16:33:49Z</dcterms:modified>
</cp:coreProperties>
</file>